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77" r:id="rId2"/>
    <p:sldId id="272" r:id="rId3"/>
    <p:sldId id="270" r:id="rId4"/>
    <p:sldId id="288" r:id="rId5"/>
    <p:sldId id="271" r:id="rId6"/>
    <p:sldId id="284" r:id="rId7"/>
    <p:sldId id="287" r:id="rId8"/>
    <p:sldId id="282" r:id="rId9"/>
    <p:sldId id="259" r:id="rId10"/>
    <p:sldId id="260" r:id="rId11"/>
    <p:sldId id="281" r:id="rId12"/>
    <p:sldId id="256" r:id="rId13"/>
    <p:sldId id="280" r:id="rId14"/>
    <p:sldId id="258" r:id="rId15"/>
    <p:sldId id="257" r:id="rId16"/>
    <p:sldId id="263" r:id="rId17"/>
    <p:sldId id="264" r:id="rId18"/>
    <p:sldId id="279" r:id="rId19"/>
    <p:sldId id="261" r:id="rId20"/>
    <p:sldId id="262" r:id="rId21"/>
    <p:sldId id="265" r:id="rId22"/>
    <p:sldId id="266" r:id="rId23"/>
    <p:sldId id="274" r:id="rId24"/>
    <p:sldId id="275" r:id="rId25"/>
    <p:sldId id="276" r:id="rId26"/>
    <p:sldId id="273" r:id="rId27"/>
    <p:sldId id="283" r:id="rId28"/>
    <p:sldId id="285" r:id="rId29"/>
    <p:sldId id="267" r:id="rId30"/>
    <p:sldId id="269" r:id="rId31"/>
    <p:sldId id="268" r:id="rId32"/>
    <p:sldId id="286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2466" autoAdjust="0"/>
  </p:normalViewPr>
  <p:slideViewPr>
    <p:cSldViewPr snapToGrid="0">
      <p:cViewPr>
        <p:scale>
          <a:sx n="79" d="100"/>
          <a:sy n="79" d="100"/>
        </p:scale>
        <p:origin x="11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4T11:31:37.3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5:32.96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1148 65,'0'2,"-4"1,-4 2,-7 0,-9-1,-1 0,-4-2,1-1,1 0,0-1,1 0,2-1,0 1,1 0,-1 0,-1 0,2 0,0 0,0-3,1 0,2 1,2-1,3 2,0 0,2 0,2-1,1-1,1-2,0-2,3-3,0 1,-3 1,-10 8,-11 7,-12 5,-17 3,-12-1,-9-3,1-3,9-4,14-1,17-7,14-4,13-6,12-5,13-1,20-2,4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5:37.51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3741 374,'-9'0,"-18"0,-26 0,-30 0,-26 0,-15 0,-6 0,1 0,9 0,8 0,13 0,12 0,9 0,14 0,10-5,13-3,13-3,11-1,11-2,-7 2,-28 6,-37 9,-34 6,-18 0,2-1,13-2,24-4,26-4,23-5,20-3,5 0,-6 6,-23 9,-32 5,-35 1,-30-1,-17-7,-6-11,5-10,14-14,20-8,22-4,18-2,21 2,18 0,18 3,14 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5:50.46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2447 2562,'-4'2,"-13"1,-22 2,-28 1,-31-2,-29-3,-28-15,-27-33,-21-39,-15-46,4-27,10-14,22 5,27 14,32 24,36 30,38 33,42 28,42 20,44 14,49 7,42 3,31 11,17 11,-3 14,-17 14,-30 11,-37 5,-43 1,-39-4,-43-7,-37-2,-29-2,-26-7,-10-9,-10-10,4-9,11-9,9-9,6-21,-3-25,-11-26,-27-31,-29-32,-27-41,-8-30,12-11,28 3,39 16,43 18,45 13,42 17,47 21,10 33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7:51.84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3008 1657,'-92'-84,"-49"-36,-15-4,9 12,12 11,10 7,10 4,6 4,8 1,6 0,3-4,4-3,-1 4,2 8,1 10,4 12,-2 9,-3 9,-7 9,-5 7,-4 7,-3 5,-7 4,-5 3,1 1,8 2,7 0,22 0,24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8:02.99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1,'26'91,"17"63,15 48,7 43,3 32,-4 14,-3 17,-8-9,-4 19,-8-25,-9 7,-10-25,-8-5,-7-22,-9-17,-7-12,-5-17,-4-6,-2-2,2-8,5 7,9 0,9-9,6 7,3-13,3-14,0-18,0-20,1-19,0-20,1-17,4-18,4-13,7-11,2-9,-5-7,-9-6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8:06.27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1172 1,'1'2,"4"9,24 99,1 48,-13 19,-27 6,-36 0,-37 5,-31 3,-26 2,-16 5,2-7,14-8,21-2,23-13,23-17,19-18,17-19,15-17,13-13,9-9,7-10,14 11,9 5,9 3,-3-13,-6-17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8:21.24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8:42.10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38:43.26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42:25.52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4T11:43:16.4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4T11:26:52.859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1242 36,'-281'0,"260"-1,0-1,-24-6,10 2,-3-2,23 5,1 0,-24-1,15 4,-112 1,121 1,-22 7,14-4,-4 1,12-2,0-1,0 0,-21 0,18-3,-1 1,0 1,-24 6,16-4,0-1,0-1,-1-1,-32-3,2 1,-13 1,56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B3787-7CC7-4B59-B589-AA1BA95A46C6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D9553-5D0F-4CF8-B6B7-B371EBDF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3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D9553-5D0F-4CF8-B6B7-B371EBDF0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3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716A-451B-306E-10B9-D5A186FDF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719A5-837D-2E88-560C-DD0455AAE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CB27B-9C8D-8BFC-C196-4FCFB804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8A6B-ED62-23DE-ECAE-B38C451F4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FA904-AB4E-B885-05CC-EF19E92FC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6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40EDE-24F0-C1A2-D6A4-99062419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9F426-9EC8-8295-A495-80963D645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FEC01-2D13-8584-BC9A-30A1D8C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4F816-54D8-7912-AEEA-A22BFFFF3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3C5FC-675F-DC1D-4BFE-BA7A8C88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3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8914-385F-982D-0624-8EC60404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549FD-AA0B-AE2A-30F5-D9AA564A1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42640-086C-D612-FE0F-55655A61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02C46-9267-9189-6146-2FB87FE24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15164-F9D0-ACF0-C47A-CEF026CCD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9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0F01-6835-7B79-F29C-4BC24CA1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F2AFF-A027-88EF-05AA-5E2FCE549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39B24-A697-D095-1B39-F7D6C0E21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C4D0E-3715-C690-A0D2-31C0AB23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341E5-1D0E-6375-D07E-5E0F144DD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5095B-88E8-D8BF-CA96-1CA6A4B6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BE08-C7B9-54D2-0EE4-199C718D1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0166-F917-2467-75FA-5194B5C9B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767C9-C477-1751-A61D-BA773AEE8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4301D2-5BFB-42B2-2581-A992B8E87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4890AE-3DEC-5275-1F2B-75F09A465B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0DBD81-36D4-3520-C5A8-E87A98A4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955F65-6DE2-8A70-DEB7-812F103FD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3278C-12AD-38D7-146B-B78280D3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31D5-7719-4D0E-9B9F-7ECFAAD0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A4534F-4B6E-849E-64CA-AD17CD9A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A191B5-40C1-1BDD-EC98-EA2A50E1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4E03F3-FF5A-7B1E-860A-996B3F24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0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062902-AA9B-F44E-9402-CD03C42D9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8FDE9-6BA9-0657-260F-96104090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C17CC-6ED8-2C8D-EAC3-25611BFE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0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B8C82-4F0F-ECB6-ECD4-AC7996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6831A-7971-F469-8D3C-12E898B26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FCAF7-B309-FD6B-2436-C9FE5D354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81C48-1506-0F77-82B5-BC94B757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78580-9C35-A53F-3DC3-873B0752C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5C6C4-7D5F-8863-A37E-DFF88F452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9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C6C7-E551-5EFD-7794-58E66531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5285F3-1CEA-57BE-4760-DEE8C56160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AAE9E-EE9A-FAE3-9CCC-B073339F5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86992-EE87-C3CA-AAF5-967BE2411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3179B-3E35-73AE-37D7-84C4896D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45397-2FE6-5ABF-8692-ADD1F9BCD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7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3F22-35C6-3861-2321-BAD2FF8FF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38F9B-CBBA-672B-8F7C-598584ACD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34FB1-6318-FAB6-7635-C327911F2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9B43E-4757-7402-66A5-601855407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25BD5-E389-54FE-1AAB-A23662EEE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E0704D-05C7-1883-9BD2-E03399B9F9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A6FE3F-C33F-7DA2-A724-5B126D45F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E79EF-F0E9-D3CC-8F99-A980309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29582-422D-0179-A4FD-BEBB0E99F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F7C42-9C5A-8537-EF45-1D8441DD5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3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594B9C-A370-D403-890D-B4B84EAB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F6204-30A6-0F58-EA35-C5B3DF3AD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77F8E-9D4C-E848-E4F6-F50FF69FD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477FE-4964-43A8-AF32-0AFBE03A9B4F}" type="datetimeFigureOut">
              <a:rPr lang="en-US" smtClean="0"/>
              <a:t>08/04/25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0BA6F-0D0C-DA65-4891-7156B3F97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05C47-60B9-0D6C-6230-29B7A8CC3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4F39E-481D-43A9-906D-0EFB419CF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6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hyperlink" Target="https://ares-sc.org/wp-content/uploads/2024/11/ARES-Taskbook-July-2024.pdf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www.arrl.org/files/file/Public%20Service/National%20Weather%20Service%20MOU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4" Type="http://schemas.openxmlformats.org/officeDocument/2006/relationships/customXml" Target="../ink/ink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weather.gov/cae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13.png"/><Relationship Id="rId1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customXml" Target="../ink/ink9.xml"/><Relationship Id="rId17" Type="http://schemas.openxmlformats.org/officeDocument/2006/relationships/customXml" Target="../ink/ink12.xml"/><Relationship Id="rId2" Type="http://schemas.openxmlformats.org/officeDocument/2006/relationships/hyperlink" Target="https://www.weather.gov/cae/skywarn.html" TargetMode="Externa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customXml" Target="../ink/ink11.xml"/><Relationship Id="rId10" Type="http://schemas.openxmlformats.org/officeDocument/2006/relationships/customXml" Target="../ink/ink8.xml"/><Relationship Id="rId4" Type="http://schemas.openxmlformats.org/officeDocument/2006/relationships/customXml" Target="../ink/ink5.xml"/><Relationship Id="rId9" Type="http://schemas.openxmlformats.org/officeDocument/2006/relationships/image" Target="../media/image11.png"/><Relationship Id="rId14" Type="http://schemas.openxmlformats.org/officeDocument/2006/relationships/customXml" Target="../ink/ink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youtube.com/watch?v=TVF3_8nRkP4&amp;t=424s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learn.meted.ucar.edu/#/login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goddard.mw@gmail.com" TargetMode="External"/><Relationship Id="rId2" Type="http://schemas.openxmlformats.org/officeDocument/2006/relationships/hyperlink" Target="https://www.google.com/url?q=https://us02web.zoom.us/j/89304802696?pwd%3DJipKYh0mdrvYDJEbxeYp5WMxL31tqb.1&amp;sa=D&amp;source=calendar&amp;usd=2&amp;usg=AOvVaw1ytpLPt2OAHy3t3B-4PR0N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4rhk1958@gmail.com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DB6A76-C584-4C26-DF4E-060E25EBE3BD}"/>
              </a:ext>
            </a:extLst>
          </p:cNvPr>
          <p:cNvSpPr txBox="1"/>
          <p:nvPr/>
        </p:nvSpPr>
        <p:spPr>
          <a:xfrm>
            <a:off x="629587" y="4325994"/>
            <a:ext cx="109802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Columbia Amateur Radio Club</a:t>
            </a:r>
          </a:p>
          <a:p>
            <a:r>
              <a:rPr lang="en-US" sz="40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August 4, 2025</a:t>
            </a:r>
          </a:p>
          <a:p>
            <a:r>
              <a:rPr lang="en-US" sz="3200" b="1" dirty="0"/>
              <a:t>Mark, KN4KRZ</a:t>
            </a:r>
          </a:p>
          <a:p>
            <a:r>
              <a:rPr lang="en-US" sz="3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NWS Columbia, Midlands Area, Acting Coordinator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9926D6-7CFE-0B82-6787-261A15512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47" y="284238"/>
            <a:ext cx="2750335" cy="36229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A300F0A-86CB-459D-F381-76BEF16A963D}"/>
                  </a:ext>
                </a:extLst>
              </p14:cNvPr>
              <p14:cNvContentPartPr/>
              <p14:nvPr/>
            </p14:nvContentPartPr>
            <p14:xfrm>
              <a:off x="5965622" y="1493938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A300F0A-86CB-459D-F381-76BEF16A96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59502" y="1487818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435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3DDA76-E7F9-BDA9-BE51-8BBAE6D1ED4F}"/>
              </a:ext>
            </a:extLst>
          </p:cNvPr>
          <p:cNvSpPr txBox="1"/>
          <p:nvPr/>
        </p:nvSpPr>
        <p:spPr>
          <a:xfrm>
            <a:off x="696419" y="379147"/>
            <a:ext cx="10640292" cy="5837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750"/>
              </a:spcAft>
            </a:pPr>
            <a:r>
              <a:rPr lang="en-US" sz="2000" b="1" i="1" dirty="0"/>
              <a:t>The SKYWARN Storm Spotter Program was created by the National Weather Service (NWS) to improve warning services. The NWS needs real-time reports of hail size, wind damage, flash flooding, heavy rain, tornadoes, and waterspouts to effectively warn the public of inclement weather. </a:t>
            </a:r>
          </a:p>
          <a:p>
            <a:pPr fontAlgn="base">
              <a:spcAft>
                <a:spcPts val="750"/>
              </a:spcAft>
            </a:pPr>
            <a:endParaRPr lang="en-US" sz="2000" b="1" i="1" dirty="0"/>
          </a:p>
          <a:p>
            <a:pPr fontAlgn="base">
              <a:spcAft>
                <a:spcPts val="750"/>
              </a:spcAft>
            </a:pPr>
            <a:r>
              <a:rPr lang="en-US" sz="2000" b="1" i="1" dirty="0"/>
              <a:t>Even as new technology allows the NWS to issue warnings with more lead time, spotters will always be needed as links between </a:t>
            </a:r>
            <a:r>
              <a:rPr lang="en-US" sz="2000" b="1" i="1" dirty="0">
                <a:highlight>
                  <a:srgbClr val="00FF00"/>
                </a:highlight>
              </a:rPr>
              <a:t>radar indications </a:t>
            </a:r>
            <a:r>
              <a:rPr lang="en-US" sz="2000" b="1" i="1" dirty="0"/>
              <a:t>of severe weather and </a:t>
            </a:r>
            <a:r>
              <a:rPr lang="en-US" sz="2000" b="1" i="1" dirty="0">
                <a:highlight>
                  <a:srgbClr val="00FF00"/>
                </a:highlight>
              </a:rPr>
              <a:t>ground truth</a:t>
            </a:r>
            <a:r>
              <a:rPr lang="en-US" sz="2000" b="1" i="1" dirty="0"/>
              <a:t>. </a:t>
            </a:r>
          </a:p>
          <a:p>
            <a:pPr fontAlgn="base">
              <a:spcAft>
                <a:spcPts val="750"/>
              </a:spcAft>
            </a:pPr>
            <a:endParaRPr lang="en-US" sz="2000" b="1" i="1" dirty="0"/>
          </a:p>
          <a:p>
            <a:pPr fontAlgn="base">
              <a:spcAft>
                <a:spcPts val="750"/>
              </a:spcAft>
            </a:pPr>
            <a:r>
              <a:rPr lang="en-US" sz="2000" b="1" i="1" dirty="0"/>
              <a:t>Storm Spotter volunteers serve as severe weather spotters for the NWS and local emergency management programs, and generally have two things in common - an interest in the weather and a desire to serve their community. </a:t>
            </a:r>
            <a:r>
              <a:rPr lang="en-US" sz="2000" b="1" i="1" dirty="0">
                <a:solidFill>
                  <a:srgbClr val="0000FF"/>
                </a:solidFill>
              </a:rPr>
              <a:t>(Mark’s 2 cents - It’s </a:t>
            </a:r>
            <a:r>
              <a:rPr lang="en-US" sz="2000" b="1" i="1" dirty="0">
                <a:solidFill>
                  <a:srgbClr val="0000FF"/>
                </a:solidFill>
                <a:highlight>
                  <a:srgbClr val="00FF00"/>
                </a:highlight>
              </a:rPr>
              <a:t>even better </a:t>
            </a:r>
            <a:r>
              <a:rPr lang="en-US" sz="2000" b="1" i="1" dirty="0">
                <a:solidFill>
                  <a:srgbClr val="0000FF"/>
                </a:solidFill>
              </a:rPr>
              <a:t>if you’re a licensed radio operator.)</a:t>
            </a:r>
          </a:p>
          <a:p>
            <a:pPr fontAlgn="base">
              <a:spcAft>
                <a:spcPts val="750"/>
              </a:spcAft>
            </a:pPr>
            <a:endParaRPr lang="en-US" sz="2000" b="1" i="1" dirty="0"/>
          </a:p>
          <a:p>
            <a:pPr fontAlgn="base">
              <a:spcAft>
                <a:spcPts val="750"/>
              </a:spcAft>
            </a:pPr>
            <a:r>
              <a:rPr lang="en-US" sz="2000" b="1" i="1" dirty="0">
                <a:solidFill>
                  <a:srgbClr val="000000"/>
                </a:solidFill>
                <a:hlinkClick r:id="rId2"/>
              </a:rPr>
              <a:t>https://www.arrl.org/files/file/Public%20Service/National%20Weather%20Service%20MOU.pdf</a:t>
            </a:r>
            <a:endParaRPr lang="en-US" sz="2000" b="1" i="1" dirty="0">
              <a:solidFill>
                <a:srgbClr val="000000"/>
              </a:solidFill>
            </a:endParaRPr>
          </a:p>
          <a:p>
            <a:pPr fontAlgn="base">
              <a:spcAft>
                <a:spcPts val="750"/>
              </a:spcAft>
            </a:pPr>
            <a:endParaRPr lang="en-US" sz="2000" b="1" i="1" dirty="0">
              <a:solidFill>
                <a:srgbClr val="000000"/>
              </a:solidFill>
              <a:effectLst/>
            </a:endParaRPr>
          </a:p>
          <a:p>
            <a:pPr fontAlgn="base">
              <a:spcAft>
                <a:spcPts val="750"/>
              </a:spcAft>
            </a:pPr>
            <a:r>
              <a:rPr lang="en-US" sz="2000" b="1" i="1" dirty="0">
                <a:solidFill>
                  <a:srgbClr val="000000"/>
                </a:solidFill>
                <a:hlinkClick r:id="rId3"/>
              </a:rPr>
              <a:t>https://ares-sc.org/wp-content/uploads/2024/11/ARES-Taskbook-July-2024.pdf</a:t>
            </a:r>
            <a:endParaRPr lang="en-US" sz="2000" b="1" i="1" dirty="0">
              <a:solidFill>
                <a:srgbClr val="000000"/>
              </a:solidFill>
              <a:effectLst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81B5875-A83B-76B2-ED9E-7EFA68AE6538}"/>
                  </a:ext>
                </a:extLst>
              </p14:cNvPr>
              <p14:cNvContentPartPr/>
              <p14:nvPr/>
            </p14:nvContentPartPr>
            <p14:xfrm>
              <a:off x="2491538" y="2886488"/>
              <a:ext cx="413640" cy="38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81B5875-A83B-76B2-ED9E-7EFA68AE65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82898" y="2832848"/>
                <a:ext cx="4312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321798B-0DCD-A142-6356-556448EA57A5}"/>
                  </a:ext>
                </a:extLst>
              </p14:cNvPr>
              <p14:cNvContentPartPr/>
              <p14:nvPr/>
            </p14:nvContentPartPr>
            <p14:xfrm>
              <a:off x="1443938" y="2746448"/>
              <a:ext cx="1347120" cy="134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321798B-0DCD-A142-6356-556448EA57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35298" y="2692448"/>
                <a:ext cx="136476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B65BB2A-A462-4951-8893-CBF8D19703CF}"/>
                  </a:ext>
                </a:extLst>
              </p14:cNvPr>
              <p14:cNvContentPartPr/>
              <p14:nvPr/>
            </p14:nvContentPartPr>
            <p14:xfrm>
              <a:off x="1338098" y="2911328"/>
              <a:ext cx="881280" cy="930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B65BB2A-A462-4951-8893-CBF8D19703C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29458" y="2857688"/>
                <a:ext cx="898920" cy="103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578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7FB3E2-0AFC-0C10-32A3-F0EA08D7DF97}"/>
              </a:ext>
            </a:extLst>
          </p:cNvPr>
          <p:cNvSpPr txBox="1"/>
          <p:nvPr/>
        </p:nvSpPr>
        <p:spPr>
          <a:xfrm>
            <a:off x="415637" y="41888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https://www.weather.gov/cae/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D8645E-5BB6-E728-9946-DF535956D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501" y="481561"/>
            <a:ext cx="6682381" cy="610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25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AA8E87-50D2-3527-A9B2-08B0E1B2B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22" y="494787"/>
            <a:ext cx="11593543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0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B3FC43-B69A-4D84-3B61-024C3F937020}"/>
              </a:ext>
            </a:extLst>
          </p:cNvPr>
          <p:cNvSpPr txBox="1"/>
          <p:nvPr/>
        </p:nvSpPr>
        <p:spPr>
          <a:xfrm>
            <a:off x="296584" y="2444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https://www.weather.gov/cae/skywarn.html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0D2EB8-F2CD-9F6D-C096-130205AF6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794" y="244434"/>
            <a:ext cx="5449474" cy="62710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1AEC590-3BE5-3EC3-56F7-A98978B2711E}"/>
                  </a:ext>
                </a:extLst>
              </p14:cNvPr>
              <p14:cNvContentPartPr/>
              <p14:nvPr/>
            </p14:nvContentPartPr>
            <p14:xfrm>
              <a:off x="6814418" y="923408"/>
              <a:ext cx="1083240" cy="596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1AEC590-3BE5-3EC3-56F7-A98978B271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05418" y="869768"/>
                <a:ext cx="1100880" cy="70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D45E6BB-618B-2451-75C0-B10813414362}"/>
                  </a:ext>
                </a:extLst>
              </p14:cNvPr>
              <p14:cNvContentPartPr/>
              <p14:nvPr/>
            </p14:nvContentPartPr>
            <p14:xfrm>
              <a:off x="9851018" y="2147048"/>
              <a:ext cx="293760" cy="237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D45E6BB-618B-2451-75C0-B108134143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42378" y="2093408"/>
                <a:ext cx="311400" cy="24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E1C9AA5-4505-0CCF-850C-2817D690B02B}"/>
                  </a:ext>
                </a:extLst>
              </p14:cNvPr>
              <p14:cNvContentPartPr/>
              <p14:nvPr/>
            </p14:nvContentPartPr>
            <p14:xfrm>
              <a:off x="8087018" y="1985048"/>
              <a:ext cx="451440" cy="1225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E1C9AA5-4505-0CCF-850C-2817D690B02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78378" y="1931408"/>
                <a:ext cx="469080" cy="13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CA48B73-0FDC-ABFC-6A2A-E6B3120DE6DE}"/>
                  </a:ext>
                </a:extLst>
              </p14:cNvPr>
              <p14:cNvContentPartPr/>
              <p14:nvPr/>
            </p14:nvContentPartPr>
            <p14:xfrm>
              <a:off x="3400735" y="5676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CA48B73-0FDC-ABFC-6A2A-E6B3120DE6D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92095" y="513960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225F496-CE12-9238-3AF2-E70DF2FC68DE}"/>
                  </a:ext>
                </a:extLst>
              </p14:cNvPr>
              <p14:cNvContentPartPr/>
              <p14:nvPr/>
            </p14:nvContentPartPr>
            <p14:xfrm>
              <a:off x="-776345" y="159972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225F496-CE12-9238-3AF2-E70DF2FC68D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784985" y="1546080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96043AD-87D6-3EB7-CC3C-52456D2ABC16}"/>
                  </a:ext>
                </a:extLst>
              </p14:cNvPr>
              <p14:cNvContentPartPr/>
              <p14:nvPr/>
            </p14:nvContentPartPr>
            <p14:xfrm>
              <a:off x="-776345" y="159972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96043AD-87D6-3EB7-CC3C-52456D2ABC1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784985" y="1546080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387C74A-9CF5-EF98-6372-DC2F1DBA5884}"/>
                  </a:ext>
                </a:extLst>
              </p14:cNvPr>
              <p14:cNvContentPartPr/>
              <p14:nvPr/>
            </p14:nvContentPartPr>
            <p14:xfrm>
              <a:off x="5880775" y="74796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387C74A-9CF5-EF98-6372-DC2F1DBA58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872135" y="693960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E0AFA7F-0B62-D8F3-BE37-15DEEA1AD21B}"/>
                  </a:ext>
                </a:extLst>
              </p14:cNvPr>
              <p14:cNvContentPartPr/>
              <p14:nvPr/>
            </p14:nvContentPartPr>
            <p14:xfrm>
              <a:off x="2140375" y="297132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E0AFA7F-0B62-D8F3-BE37-15DEEA1AD21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34255" y="296520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590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8B382B-5D5C-01B4-F8C5-A30629D54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741" y="1199570"/>
            <a:ext cx="10081218" cy="49389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65A8E3-2F4F-F32D-D45E-DCB4F860AB57}"/>
              </a:ext>
            </a:extLst>
          </p:cNvPr>
          <p:cNvSpPr txBox="1"/>
          <p:nvPr/>
        </p:nvSpPr>
        <p:spPr>
          <a:xfrm>
            <a:off x="224852" y="420132"/>
            <a:ext cx="11967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hazardous weather appears to be imminent, we want Skywarn Spotters and Net Controls</a:t>
            </a:r>
          </a:p>
          <a:p>
            <a:r>
              <a:rPr lang="en-US" sz="18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anticipate and begin to monitor early on for potentially reportable conditions.</a:t>
            </a:r>
          </a:p>
        </p:txBody>
      </p:sp>
    </p:spTree>
    <p:extLst>
      <p:ext uri="{BB962C8B-B14F-4D97-AF65-F5344CB8AC3E}">
        <p14:creationId xmlns:p14="http://schemas.microsoft.com/office/powerpoint/2010/main" val="37645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686AEA-83B8-5CA6-BA5C-142D77D7A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65" y="204337"/>
            <a:ext cx="11784070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65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4B0D2-AEE5-9DBC-505E-0A4EC031A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9"/>
            <a:ext cx="12192000" cy="681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0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4C4F79-9B68-8A7F-1C92-A5F9E2D3C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84" y="290557"/>
            <a:ext cx="9519866" cy="627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63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2D7EA-CAAE-8EE7-6372-586922E33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284"/>
            <a:ext cx="12192000" cy="659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02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9C75D7-CBDC-0324-A767-88551139D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324"/>
            <a:ext cx="12192000" cy="643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09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B92CFF-961B-A490-EE1C-61B6B4A1F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07" y="413819"/>
            <a:ext cx="11692385" cy="603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02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DC988C-F286-1914-7A2F-45BE015D4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090"/>
            <a:ext cx="12192000" cy="612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20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18BFE-E9D1-EC85-FE46-82B337E17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28" y="96434"/>
            <a:ext cx="11775744" cy="666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02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CC64AE-2FD4-B1EE-FEB7-52BC2105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4" y="409153"/>
            <a:ext cx="11364911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95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54FCBA-4DC2-5313-1767-D41B0400B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266"/>
            <a:ext cx="12192000" cy="648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88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3A21B4-07E7-4C3D-4493-E64A7FC03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5"/>
            <a:ext cx="12192000" cy="680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68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6AC279-D52E-E087-370C-4C808F3EA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0"/>
            <a:ext cx="1202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57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6879E1-50FD-1C8A-F207-B648139C0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28"/>
            <a:ext cx="12192000" cy="671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6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9BAB25-4A8B-3C61-37F8-89332E37F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67"/>
            <a:ext cx="12192000" cy="665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8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145987-928E-04AC-3E93-5FA21EDD4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385" y="232985"/>
            <a:ext cx="8334553" cy="627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16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9B1E08-3000-09C8-AB15-B0C46DAE4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372"/>
            <a:ext cx="12192000" cy="666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26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FE35EB-0528-2417-7B20-4B98BE966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95" y="165206"/>
            <a:ext cx="5755705" cy="12005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45D18B-04C1-E6D8-469A-6EC8C5A5EC1B}"/>
              </a:ext>
            </a:extLst>
          </p:cNvPr>
          <p:cNvSpPr txBox="1"/>
          <p:nvPr/>
        </p:nvSpPr>
        <p:spPr>
          <a:xfrm>
            <a:off x="7032171" y="624567"/>
            <a:ext cx="49747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Zello app</a:t>
            </a:r>
          </a:p>
          <a:p>
            <a:endParaRPr lang="en-US" sz="2400" b="1" dirty="0"/>
          </a:p>
          <a:p>
            <a:r>
              <a:rPr lang="en-US" sz="2400" dirty="0"/>
              <a:t>Hams and non-hams</a:t>
            </a:r>
          </a:p>
          <a:p>
            <a:r>
              <a:rPr lang="en-US" sz="2400" dirty="0"/>
              <a:t>Multiple users</a:t>
            </a:r>
          </a:p>
          <a:p>
            <a:r>
              <a:rPr lang="en-US" sz="2400" dirty="0"/>
              <a:t>Cell phone network</a:t>
            </a:r>
          </a:p>
          <a:p>
            <a:r>
              <a:rPr lang="en-US" sz="2400" dirty="0"/>
              <a:t>Push-to-talk, Not duplex</a:t>
            </a:r>
          </a:p>
          <a:p>
            <a:r>
              <a:rPr lang="en-US" sz="2400" dirty="0"/>
              <a:t>Communicate by voice, text or hypertext</a:t>
            </a:r>
          </a:p>
          <a:p>
            <a:endParaRPr lang="en-US" sz="2400" b="1" dirty="0"/>
          </a:p>
          <a:p>
            <a:r>
              <a:rPr lang="en-US" sz="2400" b="1" dirty="0"/>
              <a:t>Find Zello at Play Store or App Store</a:t>
            </a:r>
          </a:p>
        </p:txBody>
      </p:sp>
    </p:spTree>
    <p:extLst>
      <p:ext uri="{BB962C8B-B14F-4D97-AF65-F5344CB8AC3E}">
        <p14:creationId xmlns:p14="http://schemas.microsoft.com/office/powerpoint/2010/main" val="103143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5FCBE0-0580-8006-CC01-706883143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867" y="633046"/>
            <a:ext cx="8050033" cy="61438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D5925D-EE86-82CB-F02F-A8D071CA7AC1}"/>
              </a:ext>
            </a:extLst>
          </p:cNvPr>
          <p:cNvSpPr txBox="1"/>
          <p:nvPr/>
        </p:nvSpPr>
        <p:spPr>
          <a:xfrm>
            <a:off x="549790" y="263714"/>
            <a:ext cx="4650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Designated Skywarn Repeaters</a:t>
            </a:r>
          </a:p>
        </p:txBody>
      </p:sp>
    </p:spTree>
    <p:extLst>
      <p:ext uri="{BB962C8B-B14F-4D97-AF65-F5344CB8AC3E}">
        <p14:creationId xmlns:p14="http://schemas.microsoft.com/office/powerpoint/2010/main" val="3190948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A819CE-663C-FE36-3DAF-45AAB0B43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693" y="853125"/>
            <a:ext cx="5468881" cy="5151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AF2377-C571-69F7-8A69-B70423989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08" y="976076"/>
            <a:ext cx="4479278" cy="2006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5E53D0-1DB4-E88F-D338-EC46A1D0B807}"/>
              </a:ext>
            </a:extLst>
          </p:cNvPr>
          <p:cNvSpPr txBox="1"/>
          <p:nvPr/>
        </p:nvSpPr>
        <p:spPr>
          <a:xfrm>
            <a:off x="786063" y="5148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https://w4ftk.home.blog/repeaters/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7B4A53-90BB-DAD4-2205-57CB68DB0A98}"/>
              </a:ext>
            </a:extLst>
          </p:cNvPr>
          <p:cNvSpPr txBox="1"/>
          <p:nvPr/>
        </p:nvSpPr>
        <p:spPr>
          <a:xfrm>
            <a:off x="591919" y="3178205"/>
            <a:ext cx="3242144" cy="310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Lancaster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Newberry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Fairfield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Kershaw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Saluda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6) Lexington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7) Richland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8) Sumter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9) Calhoun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10) Clarendon</a:t>
            </a:r>
          </a:p>
          <a:p>
            <a:pPr marL="0" marR="0">
              <a:lnSpc>
                <a:spcPts val="14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11) Orangeburg</a:t>
            </a:r>
          </a:p>
        </p:txBody>
      </p:sp>
    </p:spTree>
    <p:extLst>
      <p:ext uri="{BB962C8B-B14F-4D97-AF65-F5344CB8AC3E}">
        <p14:creationId xmlns:p14="http://schemas.microsoft.com/office/powerpoint/2010/main" val="1300024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E1A597-2725-2632-5E14-823193A6A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29"/>
            <a:ext cx="12192000" cy="596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23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FBB87B-A204-3D71-FA9B-66DE973C6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31" y="1622932"/>
            <a:ext cx="9492943" cy="42541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052B446-17D8-C808-DC11-1508F581F35D}"/>
                  </a:ext>
                </a:extLst>
              </p14:cNvPr>
              <p14:cNvContentPartPr/>
              <p14:nvPr/>
            </p14:nvContentPartPr>
            <p14:xfrm>
              <a:off x="4074182" y="2672938"/>
              <a:ext cx="447120" cy="21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052B446-17D8-C808-DC11-1508F581F3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38542" y="2601298"/>
                <a:ext cx="518760" cy="1648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E2CE8B8-25C3-5DD7-2C9B-4A90D6600175}"/>
              </a:ext>
            </a:extLst>
          </p:cNvPr>
          <p:cNvSpPr txBox="1"/>
          <p:nvPr/>
        </p:nvSpPr>
        <p:spPr>
          <a:xfrm>
            <a:off x="599090" y="643233"/>
            <a:ext cx="2226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NWS Chat 2.0</a:t>
            </a:r>
          </a:p>
        </p:txBody>
      </p:sp>
    </p:spTree>
    <p:extLst>
      <p:ext uri="{BB962C8B-B14F-4D97-AF65-F5344CB8AC3E}">
        <p14:creationId xmlns:p14="http://schemas.microsoft.com/office/powerpoint/2010/main" val="577202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50470-2803-C132-2FDF-58978796E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831" y="528506"/>
            <a:ext cx="7340192" cy="5492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AFFEF3-8F54-8749-9E3A-1BD57FBE9422}"/>
              </a:ext>
            </a:extLst>
          </p:cNvPr>
          <p:cNvSpPr txBox="1"/>
          <p:nvPr/>
        </p:nvSpPr>
        <p:spPr>
          <a:xfrm>
            <a:off x="188752" y="645952"/>
            <a:ext cx="3963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radios are no longer in place at CAE.</a:t>
            </a:r>
          </a:p>
        </p:txBody>
      </p:sp>
    </p:spTree>
    <p:extLst>
      <p:ext uri="{BB962C8B-B14F-4D97-AF65-F5344CB8AC3E}">
        <p14:creationId xmlns:p14="http://schemas.microsoft.com/office/powerpoint/2010/main" val="2543048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E4C4D-E8EB-3123-F9DD-AD46C37A8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69" y="404080"/>
            <a:ext cx="11137444" cy="588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11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02A7A7-D1E7-B4C9-5B49-81F6FB4D1AA4}"/>
              </a:ext>
            </a:extLst>
          </p:cNvPr>
          <p:cNvSpPr txBox="1"/>
          <p:nvPr/>
        </p:nvSpPr>
        <p:spPr>
          <a:xfrm>
            <a:off x="128530" y="20092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https://www.youtube.com/watch?v=TVF3_8nRkP4&amp;t=424s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D6E27-65FC-45DB-44BA-1773136C1C09}"/>
              </a:ext>
            </a:extLst>
          </p:cNvPr>
          <p:cNvSpPr txBox="1"/>
          <p:nvPr/>
        </p:nvSpPr>
        <p:spPr>
          <a:xfrm>
            <a:off x="3048000" y="32452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https://www.youtube.com/watch?v=TVF3_8nRkP4&amp;t=424s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DDE42-2ADC-0556-E4BD-88703043B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8" y="570256"/>
            <a:ext cx="10972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7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6916E2-2BE9-4A92-30CB-E812A6779AF6}"/>
              </a:ext>
            </a:extLst>
          </p:cNvPr>
          <p:cNvSpPr txBox="1"/>
          <p:nvPr/>
        </p:nvSpPr>
        <p:spPr>
          <a:xfrm>
            <a:off x="135874" y="27159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https://learn.meted.ucar.edu/#/login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4BFEBE-5392-7AD6-AE1B-D208B5674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" y="780811"/>
            <a:ext cx="11251372" cy="529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70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8CEB25-94D4-A476-2402-93C602F74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01" y="630917"/>
            <a:ext cx="1089991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i="1" dirty="0">
                <a:solidFill>
                  <a:srgbClr val="0000FF"/>
                </a:solidFill>
                <a:latin typeface="Arial" panose="020B0604020202020204" pitchFamily="34" charset="0"/>
              </a:rPr>
              <a:t>SKYWARN – Get involved!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en-US" sz="2000" b="1" baseline="30000" dirty="0">
                <a:solidFill>
                  <a:srgbClr val="0000FF"/>
                </a:solidFill>
                <a:latin typeface="Arial" panose="020B0604020202020204" pitchFamily="34" charset="0"/>
              </a:rPr>
              <a:t>nd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</a:rPr>
              <a:t> Tuesday of every month at 7:00 PM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</a:rPr>
              <a:t>FleetTalk Repeater Net, for spotters who are amateur radio licensed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3</a:t>
            </a:r>
            <a:r>
              <a:rPr kumimoji="0" lang="en-US" altLang="en-US" sz="20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rd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 Tuesday of every month 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</a:rPr>
              <a:t>at 7:00 PM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</a:rPr>
              <a:t>Skywarn Spotter Zoom call, for hams and non-hams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rial" panose="020B0604020202020204" pitchFamily="34" charset="0"/>
              <a:hlinkClick r:id="rId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Arial" panose="020B0604020202020204" pitchFamily="34" charset="0"/>
              </a:rPr>
              <a:t>To be added to the reminder email distribution, contact Mark, KN4KRZ, at </a:t>
            </a:r>
            <a:r>
              <a:rPr lang="en-US" altLang="en-US" sz="2000" dirty="0">
                <a:latin typeface="Arial" panose="020B0604020202020204" pitchFamily="34" charset="0"/>
                <a:hlinkClick r:id="rId3"/>
              </a:rPr>
              <a:t>goddard.mw@gmail.com</a:t>
            </a:r>
            <a:r>
              <a:rPr lang="en-US" altLang="en-US" sz="2000" dirty="0">
                <a:latin typeface="Arial" panose="020B0604020202020204" pitchFamily="34" charset="0"/>
              </a:rPr>
              <a:t> or Tim, K4RHK,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k4rhk1958@gmail.com</a:t>
            </a:r>
            <a:endParaRPr kumimoji="0" lang="en-US" alt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37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1E7B5A-9BD3-7D3C-71AC-E7C884C936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506" y="1143000"/>
            <a:ext cx="40909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C44B3B-9AAC-531E-B9DA-9D257F94F153}"/>
              </a:ext>
            </a:extLst>
          </p:cNvPr>
          <p:cNvSpPr txBox="1"/>
          <p:nvPr/>
        </p:nvSpPr>
        <p:spPr>
          <a:xfrm>
            <a:off x="5459149" y="475064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Your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91786-C826-01FA-39DE-8C7607991F3D}"/>
              </a:ext>
            </a:extLst>
          </p:cNvPr>
          <p:cNvSpPr txBox="1"/>
          <p:nvPr/>
        </p:nvSpPr>
        <p:spPr>
          <a:xfrm>
            <a:off x="956789" y="278559"/>
            <a:ext cx="46688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64328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459</Words>
  <Application>Microsoft Office PowerPoint</Application>
  <PresentationFormat>Widescreen</PresentationFormat>
  <Paragraphs>57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Goddard</dc:creator>
  <cp:lastModifiedBy>Mark Goddard</cp:lastModifiedBy>
  <cp:revision>31</cp:revision>
  <dcterms:created xsi:type="dcterms:W3CDTF">2025-08-02T11:19:41Z</dcterms:created>
  <dcterms:modified xsi:type="dcterms:W3CDTF">2025-08-04T17:31:55Z</dcterms:modified>
</cp:coreProperties>
</file>