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3" r:id="rId3"/>
    <p:sldId id="261" r:id="rId4"/>
    <p:sldId id="257" r:id="rId5"/>
    <p:sldId id="263" r:id="rId6"/>
    <p:sldId id="259" r:id="rId7"/>
    <p:sldId id="260" r:id="rId8"/>
    <p:sldId id="265" r:id="rId9"/>
    <p:sldId id="262" r:id="rId10"/>
    <p:sldId id="264" r:id="rId11"/>
    <p:sldId id="267" r:id="rId12"/>
    <p:sldId id="266" r:id="rId13"/>
    <p:sldId id="268" r:id="rId14"/>
    <p:sldId id="269" r:id="rId15"/>
    <p:sldId id="270" r:id="rId16"/>
    <p:sldId id="272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" userDrawn="1">
          <p15:clr>
            <a:srgbClr val="A4A3A4"/>
          </p15:clr>
        </p15:guide>
        <p15:guide id="2" pos="6744" userDrawn="1">
          <p15:clr>
            <a:srgbClr val="A4A3A4"/>
          </p15:clr>
        </p15:guide>
        <p15:guide id="3" pos="936" userDrawn="1">
          <p15:clr>
            <a:srgbClr val="A4A3A4"/>
          </p15:clr>
        </p15:guide>
        <p15:guide id="4" orient="horz" pos="1080" userDrawn="1">
          <p15:clr>
            <a:srgbClr val="A4A3A4"/>
          </p15:clr>
        </p15:guide>
        <p15:guide id="5" orient="horz" pos="3912" userDrawn="1">
          <p15:clr>
            <a:srgbClr val="A4A3A4"/>
          </p15:clr>
        </p15:guide>
        <p15:guide id="6" pos="3864" userDrawn="1">
          <p15:clr>
            <a:srgbClr val="A4A3A4"/>
          </p15:clr>
        </p15:guide>
        <p15:guide id="7" orient="horz" pos="11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63"/>
    <p:restoredTop sz="95827"/>
  </p:normalViewPr>
  <p:slideViewPr>
    <p:cSldViewPr snapToGrid="0">
      <p:cViewPr varScale="1">
        <p:scale>
          <a:sx n="112" d="100"/>
          <a:sy n="112" d="100"/>
        </p:scale>
        <p:origin x="240" y="184"/>
      </p:cViewPr>
      <p:guideLst>
        <p:guide orient="horz" pos="312"/>
        <p:guide pos="6744"/>
        <p:guide pos="936"/>
        <p:guide orient="horz" pos="1080"/>
        <p:guide orient="horz" pos="3912"/>
        <p:guide pos="3864"/>
        <p:guide orient="horz" pos="11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swebster/Documents/Amateur-Radio/South_Carolina_ARES/SC_ARES_SEC_2024/2025_SC_ARES_SEC/Sept_2025_CommEX_40M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swebster/Documents/Amateur-Radio/South_Carolina_ARES/SC_ARES_SEC_2024/2025_SC_ARES_SEC/Sept_2025_CommEX_40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swebster/Documents/Amateur-Radio/South_Carolina_ARES/SC_ARES_SEC_2024/2025_SC_ARES_SEC/Sept_2025_CommEX_40M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swebster/Documents/Amateur-Radio/South_Carolina_ARES/SC_ARES_SEC_2024/2025_SC_ARES_SEC/Sept_2025_CommEX_40M.xlsm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swebster/Documents/Amateur-Radio/South_Carolina_ARES/SC_ARES_SEC_2024/2025_SC_ARES_SEC/Sept_2025_CommEX_40M.xlsm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swebster/Documents/Amateur-Radio/South_Carolina_ARES/SC_ARES_SEC_2024/2025_SC_ARES_SEC/Sept_2025_CommEX_40M.xlsm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[Sept_2025_CommEX_40M.xlsm]40M_Pivot_2!PivotTable6</c:name>
    <c:fmtId val="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Count</a:t>
            </a:r>
            <a:r>
              <a:rPr lang="en-US" b="1" baseline="0"/>
              <a:t> of 40M Contacts - Received Signal Levels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4.3100239495994931E-2"/>
          <c:y val="9.3474576271186452E-2"/>
          <c:w val="0.93326388800265447"/>
          <c:h val="0.78252391120601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'40M_Pivot_2'!$B$3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'40M_Pivot_2'!$A$4:$A$15</c:f>
              <c:multiLvlStrCache>
                <c:ptCount val="10"/>
                <c:lvl>
                  <c:pt idx="0">
                    <c:v>9</c:v>
                  </c:pt>
                  <c:pt idx="1">
                    <c:v>7</c:v>
                  </c:pt>
                  <c:pt idx="2">
                    <c:v>5</c:v>
                  </c:pt>
                  <c:pt idx="3">
                    <c:v>8</c:v>
                  </c:pt>
                  <c:pt idx="4">
                    <c:v>6</c:v>
                  </c:pt>
                  <c:pt idx="5">
                    <c:v>3</c:v>
                  </c:pt>
                  <c:pt idx="6">
                    <c:v>4</c:v>
                  </c:pt>
                  <c:pt idx="7">
                    <c:v>2</c:v>
                  </c:pt>
                  <c:pt idx="8">
                    <c:v>1</c:v>
                  </c:pt>
                  <c:pt idx="9">
                    <c:v>0</c:v>
                  </c:pt>
                </c:lvl>
                <c:lvl>
                  <c:pt idx="0">
                    <c:v>Received Signal Levels</c:v>
                  </c:pt>
                </c:lvl>
              </c:multiLvlStrCache>
            </c:multiLvlStrRef>
          </c:cat>
          <c:val>
            <c:numRef>
              <c:f>'40M_Pivot_2'!$B$4:$B$15</c:f>
              <c:numCache>
                <c:formatCode>General</c:formatCode>
                <c:ptCount val="10"/>
                <c:pt idx="0">
                  <c:v>522</c:v>
                </c:pt>
                <c:pt idx="1">
                  <c:v>128</c:v>
                </c:pt>
                <c:pt idx="2">
                  <c:v>80</c:v>
                </c:pt>
                <c:pt idx="3">
                  <c:v>70</c:v>
                </c:pt>
                <c:pt idx="4">
                  <c:v>39</c:v>
                </c:pt>
                <c:pt idx="5">
                  <c:v>39</c:v>
                </c:pt>
                <c:pt idx="6">
                  <c:v>25</c:v>
                </c:pt>
                <c:pt idx="7">
                  <c:v>9</c:v>
                </c:pt>
                <c:pt idx="8">
                  <c:v>5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85-CA40-83A3-0BF1A4A998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47973071"/>
        <c:axId val="1447802351"/>
      </c:barChart>
      <c:catAx>
        <c:axId val="1447973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7802351"/>
        <c:crosses val="autoZero"/>
        <c:auto val="1"/>
        <c:lblAlgn val="ctr"/>
        <c:lblOffset val="100"/>
        <c:noMultiLvlLbl val="0"/>
      </c:catAx>
      <c:valAx>
        <c:axId val="1447802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79730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25400" cap="flat" cmpd="sng" algn="ctr">
      <a:solidFill>
        <a:srgbClr val="C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Stations Registered vs. Stations Reporting 40 M Contacts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Registered vs. Contacts</c:v>
          </c:tx>
          <c:spPr>
            <a:solidFill>
              <a:schemeClr val="accent1"/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Non_Pivot_Data!$D$1:$E$1</c:f>
              <c:strCache>
                <c:ptCount val="2"/>
                <c:pt idx="0">
                  <c:v>Number of Stations Registered</c:v>
                </c:pt>
                <c:pt idx="1">
                  <c:v>Number of Stations Recording Contacts</c:v>
                </c:pt>
              </c:strCache>
            </c:strRef>
          </c:cat>
          <c:val>
            <c:numRef>
              <c:f>Non_Pivot_Data!$D$2:$E$2</c:f>
              <c:numCache>
                <c:formatCode>General</c:formatCode>
                <c:ptCount val="2"/>
                <c:pt idx="0">
                  <c:v>117</c:v>
                </c:pt>
                <c:pt idx="1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55-4146-A85E-01274C5A1B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420815"/>
        <c:axId val="42766447"/>
        <c:axId val="0"/>
      </c:bar3DChart>
      <c:catAx>
        <c:axId val="4242081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66447"/>
        <c:crosses val="autoZero"/>
        <c:auto val="1"/>
        <c:lblAlgn val="ctr"/>
        <c:lblOffset val="100"/>
        <c:noMultiLvlLbl val="0"/>
      </c:catAx>
      <c:valAx>
        <c:axId val="42766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20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25400" cap="flat" cmpd="sng" algn="ctr">
      <a:solidFill>
        <a:srgbClr val="C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40 Meters - Two-Way vs. Listen-Only Contacts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Two-Way vs. Listen Contacts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9378531073446328E-2"/>
                  <c:y val="-0.21493624772313297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8099"/>
                        <a:gd name="adj2" fmla="val 42489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FFD6-C142-8F1F-7A1DEA1C8A76}"/>
                </c:ext>
              </c:extLst>
            </c:dLbl>
            <c:dLbl>
              <c:idx val="1"/>
              <c:layout>
                <c:manualLayout>
                  <c:x val="2.4858757062146894E-2"/>
                  <c:y val="-0.3315118397085610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0120"/>
                        <a:gd name="adj2" fmla="val 56650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FFD6-C142-8F1F-7A1DEA1C8A76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Non_Pivot_Data!$G$1:$H$1</c:f>
              <c:strCache>
                <c:ptCount val="2"/>
                <c:pt idx="0">
                  <c:v>Listen Only</c:v>
                </c:pt>
                <c:pt idx="1">
                  <c:v>Two Way</c:v>
                </c:pt>
              </c:strCache>
            </c:strRef>
          </c:cat>
          <c:val>
            <c:numRef>
              <c:f>Non_Pivot_Data!$G$2:$H$2</c:f>
              <c:numCache>
                <c:formatCode>General</c:formatCode>
                <c:ptCount val="2"/>
                <c:pt idx="0">
                  <c:v>344</c:v>
                </c:pt>
                <c:pt idx="1">
                  <c:v>574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D6-C142-8F1F-7A1DEA1C8A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45672063"/>
        <c:axId val="2146012895"/>
        <c:axId val="0"/>
      </c:bar3DChart>
      <c:catAx>
        <c:axId val="2145672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012895"/>
        <c:crosses val="autoZero"/>
        <c:auto val="1"/>
        <c:lblAlgn val="ctr"/>
        <c:lblOffset val="100"/>
        <c:noMultiLvlLbl val="0"/>
      </c:catAx>
      <c:valAx>
        <c:axId val="21460128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56720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25400" cap="flat" cmpd="sng" algn="ctr">
      <a:solidFill>
        <a:srgbClr val="C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[Sept_2025_CommEX_40M.xlsm]2M_Pivot!PivotTable3</c:name>
    <c:fmtId val="12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2M Contacts By</a:t>
            </a:r>
            <a:r>
              <a:rPr lang="en-US" b="1" baseline="0"/>
              <a:t> Initiating Stations 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3.6030496187976505E-2"/>
          <c:y val="0.11691666666666667"/>
          <c:w val="0.94953948938200905"/>
          <c:h val="0.711874752085782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'2M_Pivot'!$E$7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'2M_Pivot'!$D$8:$D$35</c:f>
              <c:strCache>
                <c:ptCount val="27"/>
                <c:pt idx="0">
                  <c:v>WX4PG</c:v>
                </c:pt>
                <c:pt idx="1">
                  <c:v>K4GLP</c:v>
                </c:pt>
                <c:pt idx="2">
                  <c:v>WX4JEL</c:v>
                </c:pt>
                <c:pt idx="3">
                  <c:v>N9GSX</c:v>
                </c:pt>
                <c:pt idx="4">
                  <c:v>SCHEART</c:v>
                </c:pt>
                <c:pt idx="5">
                  <c:v>N 9GSX</c:v>
                </c:pt>
                <c:pt idx="6">
                  <c:v>N9PKP</c:v>
                </c:pt>
                <c:pt idx="7">
                  <c:v>KB3KVU</c:v>
                </c:pt>
                <c:pt idx="8">
                  <c:v>KB4RRC</c:v>
                </c:pt>
                <c:pt idx="9">
                  <c:v>KJ4YLO</c:v>
                </c:pt>
                <c:pt idx="10">
                  <c:v>KQ4FMD</c:v>
                </c:pt>
                <c:pt idx="11">
                  <c:v>K4OJW</c:v>
                </c:pt>
                <c:pt idx="12">
                  <c:v>KO4WAA</c:v>
                </c:pt>
                <c:pt idx="13">
                  <c:v>KO4L</c:v>
                </c:pt>
                <c:pt idx="14">
                  <c:v>KJ4SV</c:v>
                </c:pt>
                <c:pt idx="15">
                  <c:v>K4WRW</c:v>
                </c:pt>
                <c:pt idx="16">
                  <c:v>SEOC</c:v>
                </c:pt>
                <c:pt idx="17">
                  <c:v>KK4F</c:v>
                </c:pt>
                <c:pt idx="18">
                  <c:v>WR4XM</c:v>
                </c:pt>
                <c:pt idx="19">
                  <c:v>KQ4FNT</c:v>
                </c:pt>
                <c:pt idx="20">
                  <c:v>KD4RZV</c:v>
                </c:pt>
                <c:pt idx="21">
                  <c:v>WD4NG</c:v>
                </c:pt>
                <c:pt idx="22">
                  <c:v>WR8RW</c:v>
                </c:pt>
                <c:pt idx="23">
                  <c:v>WB4EML</c:v>
                </c:pt>
                <c:pt idx="24">
                  <c:v>WB6GUC</c:v>
                </c:pt>
                <c:pt idx="25">
                  <c:v>N4AW</c:v>
                </c:pt>
                <c:pt idx="26">
                  <c:v>KB1ND</c:v>
                </c:pt>
              </c:strCache>
            </c:strRef>
          </c:cat>
          <c:val>
            <c:numRef>
              <c:f>'2M_Pivot'!$E$8:$E$35</c:f>
              <c:numCache>
                <c:formatCode>General</c:formatCode>
                <c:ptCount val="27"/>
                <c:pt idx="0">
                  <c:v>29</c:v>
                </c:pt>
                <c:pt idx="1">
                  <c:v>12</c:v>
                </c:pt>
                <c:pt idx="2">
                  <c:v>9</c:v>
                </c:pt>
                <c:pt idx="3">
                  <c:v>9</c:v>
                </c:pt>
                <c:pt idx="4">
                  <c:v>8</c:v>
                </c:pt>
                <c:pt idx="5">
                  <c:v>7</c:v>
                </c:pt>
                <c:pt idx="6">
                  <c:v>7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4</c:v>
                </c:pt>
                <c:pt idx="12">
                  <c:v>4</c:v>
                </c:pt>
                <c:pt idx="13">
                  <c:v>4</c:v>
                </c:pt>
                <c:pt idx="14">
                  <c:v>4</c:v>
                </c:pt>
                <c:pt idx="15">
                  <c:v>3</c:v>
                </c:pt>
                <c:pt idx="16">
                  <c:v>3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CA-5541-B60C-AC8F1FF5F8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3648496"/>
        <c:axId val="1723101984"/>
      </c:barChart>
      <c:catAx>
        <c:axId val="172364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3101984"/>
        <c:crosses val="autoZero"/>
        <c:auto val="1"/>
        <c:lblAlgn val="ctr"/>
        <c:lblOffset val="100"/>
        <c:noMultiLvlLbl val="0"/>
      </c:catAx>
      <c:valAx>
        <c:axId val="1723101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3648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25400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Stations Registered vs. Stations Reporting 2M Contacts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dLbls>
            <c:dLbl>
              <c:idx val="0"/>
              <c:numFmt formatCode="General" sourceLinked="0"/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2442"/>
                        <a:gd name="adj2" fmla="val 46998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00A0-CD49-AB02-50EC5BD54D39}"/>
                </c:ext>
              </c:extLst>
            </c:dLbl>
            <c:dLbl>
              <c:idx val="1"/>
              <c:numFmt formatCode="General" sourceLinked="0"/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5344"/>
                        <a:gd name="adj2" fmla="val 53826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00A0-CD49-AB02-50EC5BD54D39}"/>
                </c:ext>
              </c:extLst>
            </c:dLbl>
            <c:numFmt formatCode="General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no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Non_Pivot_Data!$D$1:$E$1</c:f>
              <c:strCache>
                <c:ptCount val="2"/>
                <c:pt idx="0">
                  <c:v>Number of Stations Registered</c:v>
                </c:pt>
                <c:pt idx="1">
                  <c:v>Number of Stations Recording Contacts</c:v>
                </c:pt>
              </c:strCache>
            </c:strRef>
          </c:cat>
          <c:val>
            <c:numRef>
              <c:f>Non_Pivot_Data!$D$3:$E$3</c:f>
              <c:numCache>
                <c:formatCode>General</c:formatCode>
                <c:ptCount val="2"/>
                <c:pt idx="0">
                  <c:v>94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A0-CD49-AB02-50EC5BD54D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420815"/>
        <c:axId val="42766447"/>
        <c:axId val="0"/>
      </c:bar3DChart>
      <c:catAx>
        <c:axId val="4242081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66447"/>
        <c:crosses val="autoZero"/>
        <c:auto val="1"/>
        <c:lblAlgn val="ctr"/>
        <c:lblOffset val="100"/>
        <c:noMultiLvlLbl val="0"/>
      </c:catAx>
      <c:valAx>
        <c:axId val="42766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20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25400" cap="flat" cmpd="sng" algn="ctr">
      <a:solidFill>
        <a:srgbClr val="C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2M - Two-Way vs. Listen-Only Contacts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Two-Way vs. Listen Contacts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9378531073446328E-2"/>
                  <c:y val="-8.0145719489981782E-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t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4441"/>
                        <a:gd name="adj2" fmla="val 70814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6755-5C43-BA4E-F504553A5BA9}"/>
                </c:ext>
              </c:extLst>
            </c:dLbl>
            <c:dLbl>
              <c:idx val="1"/>
              <c:layout>
                <c:manualLayout>
                  <c:x val="2.7118644067796526E-2"/>
                  <c:y val="-0.34244080145719491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t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1829"/>
                        <a:gd name="adj2" fmla="val 56651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6755-5C43-BA4E-F504553A5BA9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t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Non_Pivot_Data!$G$1:$H$1</c:f>
              <c:strCache>
                <c:ptCount val="2"/>
                <c:pt idx="0">
                  <c:v>Listen Only</c:v>
                </c:pt>
                <c:pt idx="1">
                  <c:v>Two Way</c:v>
                </c:pt>
              </c:strCache>
            </c:strRef>
          </c:cat>
          <c:val>
            <c:numRef>
              <c:f>Non_Pivot_Data!$G$3:$H$3</c:f>
              <c:numCache>
                <c:formatCode>General</c:formatCode>
                <c:ptCount val="2"/>
                <c:pt idx="0">
                  <c:v>16</c:v>
                </c:pt>
                <c:pt idx="1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55-5C43-BA4E-F504553A5B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45672063"/>
        <c:axId val="2146012895"/>
        <c:axId val="0"/>
      </c:bar3DChart>
      <c:catAx>
        <c:axId val="2145672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012895"/>
        <c:crosses val="autoZero"/>
        <c:auto val="1"/>
        <c:lblAlgn val="ctr"/>
        <c:lblOffset val="100"/>
        <c:noMultiLvlLbl val="0"/>
      </c:catAx>
      <c:valAx>
        <c:axId val="21460128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56720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25400" cap="flat" cmpd="sng" algn="ctr">
      <a:solidFill>
        <a:srgbClr val="C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E20F9-94A4-6743-BFDA-10AA6E050BA5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F70E2-8EA6-7C41-BD6E-C691F7DBD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43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F70E2-8EA6-7C41-BD6E-C691F7DBD2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42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77% of registered stations completed two-way contacts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F70E2-8EA6-7C41-BD6E-C691F7DBD2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7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839 of the contacts were received at S5 or better   91% of all HF contacts were received at S5 or better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F70E2-8EA6-7C41-BD6E-C691F7DBD2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90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Percentage of stations reporting contact = 32% of 171 registrants.  68% of registrants didn’t report a contact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F70E2-8EA6-7C41-BD6E-C691F7DBD2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65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37% of all logged HF contacts were listen only.  63% of all logged HF contacts were two-way.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F70E2-8EA6-7C41-BD6E-C691F7DBD2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46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85% of 2M Contacts were documented at S9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F70E2-8EA6-7C41-BD6E-C691F7DBD2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85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22% of registered stations reported contacts 78% of the registered contacts did not report any contacts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F70E2-8EA6-7C41-BD6E-C691F7DBD2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35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87.7% were two-way 12.3% were listen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F70E2-8EA6-7C41-BD6E-C691F7DBD2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31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87% of signals were received at S5 or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F70E2-8EA6-7C41-BD6E-C691F7DBD2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7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26% of registered stations reported contacts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F70E2-8EA6-7C41-BD6E-C691F7DBD2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42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86D1292-5883-AB19-2F90-944228B7F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1822CC1-1F15-B3B6-0C6C-5E96B99FC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E3D3B-09C1-0B42-841E-0FB5B798A988}" type="datetime1">
              <a:rPr lang="en-US" smtClean="0"/>
              <a:t>10/31/25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EA0B47-26FB-968B-885C-2BF6FD53C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4F47DC0-6807-9671-C032-B42AE40C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FB56-BF5C-7A49-BB28-A9EF35189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9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54E38-40DD-962B-AE59-653DD35CB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D8D60-962E-6F61-843E-63D18B1AB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0EF07-7323-72C1-B650-8E2A83BC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E44BC-9280-A449-AE00-C003285D6FF6}" type="datetime1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CC931-8958-A03B-B6D5-8D4CB87F6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C0B4B-2B9C-DD9B-9C1E-D2D6E882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EFB56-BF5C-7A49-BB28-A9EF35189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31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8976D6-BA86-CC44-17E9-979BF8FA6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366C1-98B0-34DA-ABF2-D59F008E7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D86AC-C22F-1F61-5CB0-DBE822BBF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E3D3B-09C1-0B42-841E-0FB5B798A988}" type="datetime1">
              <a:rPr lang="en-US" smtClean="0"/>
              <a:t>10/31/25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B780F-E8EF-9AAD-AD3A-EDD4DF92B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F610E-0D94-EECB-3AC6-651ADC308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EFB56-BF5C-7A49-BB28-A9EF35189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8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2490-56EC-9429-65A1-361838DC0A8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85900" y="1171131"/>
            <a:ext cx="9144000" cy="2387600"/>
          </a:xfrm>
        </p:spPr>
        <p:txBody>
          <a:bodyPr/>
          <a:lstStyle/>
          <a:p>
            <a:pPr algn="ctr"/>
            <a:r>
              <a:rPr lang="en-US" dirty="0"/>
              <a:t>SC ARES / SC AuxComm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176337-4348-A0CB-47BF-0AC72AE76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5044" y="2904046"/>
            <a:ext cx="9144000" cy="1908746"/>
          </a:xfrm>
        </p:spPr>
        <p:txBody>
          <a:bodyPr>
            <a:normAutofit fontScale="47500" lnSpcReduction="20000"/>
          </a:bodyPr>
          <a:lstStyle/>
          <a:p>
            <a:r>
              <a:rPr lang="en-US" sz="4200" dirty="0"/>
              <a:t>September 2025 – Statewide CommEx Results</a:t>
            </a:r>
          </a:p>
          <a:p>
            <a:r>
              <a:rPr lang="en-US" sz="4200" dirty="0"/>
              <a:t>Information contributed, compiled, and reported by:</a:t>
            </a:r>
            <a:br>
              <a:rPr lang="en-US" sz="4200" dirty="0"/>
            </a:br>
            <a:r>
              <a:rPr lang="en-US" sz="4200" dirty="0"/>
              <a:t>Dennison Coomer (SCEMD ESF2)</a:t>
            </a:r>
            <a:br>
              <a:rPr lang="en-US" sz="4200" dirty="0"/>
            </a:br>
            <a:r>
              <a:rPr lang="en-US" sz="4200" dirty="0"/>
              <a:t>Matt Catoe (SCEMD)</a:t>
            </a:r>
            <a:br>
              <a:rPr lang="en-US" sz="4200" dirty="0"/>
            </a:br>
            <a:r>
              <a:rPr lang="en-US" sz="4200" dirty="0"/>
              <a:t>Roger Mull (KD4JQJ)</a:t>
            </a:r>
            <a:br>
              <a:rPr lang="en-US" sz="4200" dirty="0"/>
            </a:br>
            <a:r>
              <a:rPr lang="en-US" sz="4200" dirty="0"/>
              <a:t>Robert Webster (WR8RW)</a:t>
            </a:r>
          </a:p>
          <a:p>
            <a:r>
              <a:rPr lang="en-US" sz="4200" dirty="0"/>
              <a:t>28 October 2025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F1E9DB-2699-47A5-49C6-BBD1179AE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167" y="490220"/>
            <a:ext cx="1301649" cy="1205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C2FFF8-A0A2-B156-C10C-84D930461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793" y="495300"/>
            <a:ext cx="1172782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93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2016E-1477-89EE-7481-42C5F6A07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F24321-FA4B-C842-7A7A-EC03D4E1C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167" y="490220"/>
            <a:ext cx="1301649" cy="1205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C92E24-3AAA-70F0-C744-A7C9520FD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401" y="514350"/>
            <a:ext cx="1172782" cy="1181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247A0-BDD6-9156-0F2E-23EC8FFB0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900" y="1873250"/>
            <a:ext cx="9220200" cy="4337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025343-A2BF-C513-757D-62A20FEE9296}"/>
              </a:ext>
            </a:extLst>
          </p:cNvPr>
          <p:cNvSpPr txBox="1"/>
          <p:nvPr/>
        </p:nvSpPr>
        <p:spPr>
          <a:xfrm>
            <a:off x="10744200" y="6023610"/>
            <a:ext cx="3200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56218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1867713-4C61-9E40-8396-D3D7660C6B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1688008"/>
              </p:ext>
            </p:extLst>
          </p:nvPr>
        </p:nvGraphicFramePr>
        <p:xfrm>
          <a:off x="3346450" y="1873250"/>
          <a:ext cx="5575300" cy="4337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23C3BFD-9E36-1E78-B22C-45DC0F8AC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167" y="490220"/>
            <a:ext cx="1301649" cy="1205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16B687-D133-41D1-606E-796DB54B5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401" y="514350"/>
            <a:ext cx="1172782" cy="1181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8174E6-FEF6-9771-F24E-E277F13D041D}"/>
              </a:ext>
            </a:extLst>
          </p:cNvPr>
          <p:cNvSpPr txBox="1"/>
          <p:nvPr/>
        </p:nvSpPr>
        <p:spPr>
          <a:xfrm>
            <a:off x="10744200" y="6035040"/>
            <a:ext cx="3429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151005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95809-D475-DF1D-26B0-699CB2165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28E02D9-3348-2F47-88D4-1722EB004E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0407654"/>
              </p:ext>
            </p:extLst>
          </p:nvPr>
        </p:nvGraphicFramePr>
        <p:xfrm>
          <a:off x="3324225" y="1873250"/>
          <a:ext cx="5619750" cy="4398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5915FC9-8238-1915-3EED-22B2A2399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167" y="490220"/>
            <a:ext cx="1301649" cy="1205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0C2583-2748-DE6E-7750-1296DC163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401" y="514350"/>
            <a:ext cx="1172782" cy="1181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4A925B-0A8D-F4EC-7231-17051A9AF2F8}"/>
              </a:ext>
            </a:extLst>
          </p:cNvPr>
          <p:cNvSpPr txBox="1"/>
          <p:nvPr/>
        </p:nvSpPr>
        <p:spPr>
          <a:xfrm>
            <a:off x="10744200" y="6023610"/>
            <a:ext cx="4114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123480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DDF1D1-8F41-1D3F-0396-EBDD8A609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145792"/>
            <a:ext cx="9220200" cy="42931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E08F3B-D75F-D5A5-6A76-B1DA619C9108}"/>
              </a:ext>
            </a:extLst>
          </p:cNvPr>
          <p:cNvSpPr txBox="1"/>
          <p:nvPr/>
        </p:nvSpPr>
        <p:spPr>
          <a:xfrm>
            <a:off x="1862889" y="1714500"/>
            <a:ext cx="8542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Stations Making 6M Contacts &amp; The Number Of Contacts Made By Those Stations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9147E-47AD-BB39-78EA-1D845B2D1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167" y="490220"/>
            <a:ext cx="1301649" cy="1205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D7E844-D27E-6226-0FB0-345AFE375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401" y="514350"/>
            <a:ext cx="1172782" cy="1181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07A114-B277-8FBC-BEBF-BEADD3F2ADE9}"/>
              </a:ext>
            </a:extLst>
          </p:cNvPr>
          <p:cNvSpPr txBox="1"/>
          <p:nvPr/>
        </p:nvSpPr>
        <p:spPr>
          <a:xfrm>
            <a:off x="10744200" y="6023610"/>
            <a:ext cx="3657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344865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D3AEB-974B-CAD6-A4EC-500C2D71E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744259-BC13-7893-FCCA-114D735B8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508" y="1873250"/>
            <a:ext cx="7949184" cy="4337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E9B9E9-7D39-49C5-3BB0-BCB3ACEFC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167" y="490220"/>
            <a:ext cx="1301649" cy="1205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B82D7D-8593-E78A-65EC-BCB6C77B4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401" y="514350"/>
            <a:ext cx="1172782" cy="1181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D0E1E9-9208-1D55-6B4B-30EA9B62EA19}"/>
              </a:ext>
            </a:extLst>
          </p:cNvPr>
          <p:cNvSpPr txBox="1"/>
          <p:nvPr/>
        </p:nvSpPr>
        <p:spPr>
          <a:xfrm>
            <a:off x="10744200" y="6023610"/>
            <a:ext cx="3429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077776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7206E1-CF20-E3D3-E21D-A8233D926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884" y="1873250"/>
            <a:ext cx="7266432" cy="4278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4B2CA-D92D-2A75-4807-A86C8A5B6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167" y="490220"/>
            <a:ext cx="1301649" cy="1205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273D0E-8471-8CF8-E871-6EAC1D816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401" y="514350"/>
            <a:ext cx="1172782" cy="1181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7D8119-75DE-E35C-E9D8-D68A9E9BABA8}"/>
              </a:ext>
            </a:extLst>
          </p:cNvPr>
          <p:cNvSpPr txBox="1"/>
          <p:nvPr/>
        </p:nvSpPr>
        <p:spPr>
          <a:xfrm>
            <a:off x="10744200" y="6023610"/>
            <a:ext cx="3200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7097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332EE-8388-1269-89F3-EE00BE2B5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908848-FAF8-70D4-1FF4-F419FB274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0" y="1881124"/>
            <a:ext cx="5600700" cy="4337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5182B8-8B4E-0103-3A27-EDA50A5D6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167" y="490220"/>
            <a:ext cx="1301649" cy="1205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811CA-32A1-4C3B-9BD0-5F68619AD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401" y="514350"/>
            <a:ext cx="1172782" cy="1181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F2ED11-3A66-F520-6421-68D132DE25A3}"/>
              </a:ext>
            </a:extLst>
          </p:cNvPr>
          <p:cNvSpPr txBox="1"/>
          <p:nvPr/>
        </p:nvSpPr>
        <p:spPr>
          <a:xfrm>
            <a:off x="10744200" y="6023610"/>
            <a:ext cx="3771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009781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271198-CED4-4917-5509-B6E90C656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350" y="1873250"/>
            <a:ext cx="5651500" cy="4337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702225-7477-F67D-C39C-F1E173C6E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167" y="490220"/>
            <a:ext cx="1301649" cy="1205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A39217-C11D-614C-F303-4A639C918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401" y="514350"/>
            <a:ext cx="1172782" cy="1181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3B133B-A9EE-1660-0AC1-E96300FD5DD9}"/>
              </a:ext>
            </a:extLst>
          </p:cNvPr>
          <p:cNvSpPr txBox="1"/>
          <p:nvPr/>
        </p:nvSpPr>
        <p:spPr>
          <a:xfrm>
            <a:off x="10744200" y="6023610"/>
            <a:ext cx="3543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590107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FE425-7F36-73C9-E4C9-7750D6E90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05D441-B4F9-5954-E9CB-672150D3B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167" y="490220"/>
            <a:ext cx="1301649" cy="1205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C77BA5-AF71-053B-3126-89BA2F9B2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793" y="495300"/>
            <a:ext cx="1172782" cy="1181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6811E9-0E82-C03E-E2A1-1E3195A043DC}"/>
              </a:ext>
            </a:extLst>
          </p:cNvPr>
          <p:cNvSpPr txBox="1"/>
          <p:nvPr/>
        </p:nvSpPr>
        <p:spPr>
          <a:xfrm>
            <a:off x="1485900" y="1873250"/>
            <a:ext cx="9220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Exercise Objectives:</a:t>
            </a:r>
            <a:br>
              <a:rPr lang="en-US" dirty="0"/>
            </a:br>
            <a:r>
              <a:rPr lang="en-US" dirty="0"/>
              <a:t>- Using readily available equipment attempt to complete point-to-point voice contacts using the 40-meter, 2 -meter, and 6-meter bands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-Using readily available equipment attempt to complete digital (WinLink) contacts between “field” stations and SC EMD addresses NCS800 and NCS802</a:t>
            </a:r>
            <a:br>
              <a:rPr lang="en-US" dirty="0"/>
            </a:br>
            <a:br>
              <a:rPr lang="en-US" dirty="0"/>
            </a:br>
            <a:r>
              <a:rPr lang="en-US" dirty="0"/>
              <a:t>-Collect registrant and participant data for subsequent evaluation of equipment and communications protocols effectiveness</a:t>
            </a:r>
            <a:br>
              <a:rPr lang="en-US" dirty="0"/>
            </a:br>
            <a:endParaRPr lang="en-US" dirty="0"/>
          </a:p>
          <a:p>
            <a:r>
              <a:rPr lang="en-US" dirty="0"/>
              <a:t>-Present the collected and analyzed information / data to all participants for the purposes of:</a:t>
            </a:r>
          </a:p>
          <a:p>
            <a:r>
              <a:rPr lang="en-US" dirty="0"/>
              <a:t>   *Ultimately understanding the best equipment “profiles” to use in operational situations</a:t>
            </a:r>
            <a:br>
              <a:rPr lang="en-US" dirty="0"/>
            </a:br>
            <a:r>
              <a:rPr lang="en-US" dirty="0"/>
              <a:t>   *Understanding any identified short comings / gaps that will generate improvement efforts</a:t>
            </a:r>
            <a:br>
              <a:rPr lang="en-US" dirty="0"/>
            </a:br>
            <a:r>
              <a:rPr lang="en-US" dirty="0"/>
              <a:t>   *Developing courses or programs of training that will improve message traffic passing</a:t>
            </a:r>
          </a:p>
        </p:txBody>
      </p:sp>
      <p:sp>
        <p:nvSpPr>
          <p:cNvPr id="2" name="Pentagon 1">
            <a:extLst>
              <a:ext uri="{FF2B5EF4-FFF2-40B4-BE49-F238E27FC236}">
                <a16:creationId xmlns:a16="http://schemas.microsoft.com/office/drawing/2014/main" id="{BA196B08-0F64-04B9-2DAA-8B212140B205}"/>
              </a:ext>
            </a:extLst>
          </p:cNvPr>
          <p:cNvSpPr/>
          <p:nvPr/>
        </p:nvSpPr>
        <p:spPr>
          <a:xfrm>
            <a:off x="498764" y="4726379"/>
            <a:ext cx="997527" cy="201881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CF5EB7-C6CC-FEC9-2CAE-1761ED289315}"/>
              </a:ext>
            </a:extLst>
          </p:cNvPr>
          <p:cNvSpPr txBox="1"/>
          <p:nvPr/>
        </p:nvSpPr>
        <p:spPr>
          <a:xfrm>
            <a:off x="10744200" y="6035040"/>
            <a:ext cx="2743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43611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242FE58-5D66-0738-ECBD-03A8BB7E8BEF}"/>
              </a:ext>
            </a:extLst>
          </p:cNvPr>
          <p:cNvSpPr txBox="1"/>
          <p:nvPr/>
        </p:nvSpPr>
        <p:spPr>
          <a:xfrm>
            <a:off x="1862889" y="1873250"/>
            <a:ext cx="8542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Stations Making 40 M Contacts &amp; The Number Of Contacts Made By Those Stations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AECD6-66E5-7F8D-AB19-402D797F1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231136"/>
            <a:ext cx="9220200" cy="3979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C34391-FD40-3B9D-D112-A92F4BD74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167" y="490220"/>
            <a:ext cx="1301649" cy="1205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CC6B45-75A0-E564-EC0C-5574F75D1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401" y="514350"/>
            <a:ext cx="1172782" cy="1181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E8E152-004A-435D-7C54-BBC80CB8C3D4}"/>
              </a:ext>
            </a:extLst>
          </p:cNvPr>
          <p:cNvSpPr txBox="1"/>
          <p:nvPr/>
        </p:nvSpPr>
        <p:spPr>
          <a:xfrm>
            <a:off x="10744200" y="6023610"/>
            <a:ext cx="2743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86606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3AC04-1236-2320-2C14-24B3034F4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0B501E-FEE0-3709-815B-CE89B1D84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873250"/>
            <a:ext cx="9220200" cy="4337050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A2EB0F-00B4-61B5-F6B7-23742FDE2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167" y="490220"/>
            <a:ext cx="1301649" cy="1205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FF867C-9832-3FC8-548C-31AC2875F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401" y="514350"/>
            <a:ext cx="1172782" cy="1181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6C984A-5ADD-6E6F-A69D-73A858162941}"/>
              </a:ext>
            </a:extLst>
          </p:cNvPr>
          <p:cNvSpPr txBox="1"/>
          <p:nvPr/>
        </p:nvSpPr>
        <p:spPr>
          <a:xfrm>
            <a:off x="10744200" y="6023610"/>
            <a:ext cx="2743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69091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0460C-8BDB-75D2-C648-6CB09BD96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E576574-0F60-84A2-6660-604D5C799C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2543953"/>
              </p:ext>
            </p:extLst>
          </p:nvPr>
        </p:nvGraphicFramePr>
        <p:xfrm>
          <a:off x="1485900" y="1873250"/>
          <a:ext cx="9220199" cy="4295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B5FF875-39B8-EF1B-EDAC-A64F270D0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167" y="490220"/>
            <a:ext cx="1301649" cy="1205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CDC7B6-ECE7-0916-7472-F9582A982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401" y="514350"/>
            <a:ext cx="1172782" cy="1181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8AE588-E98D-4E49-7228-B7E28EDFA44D}"/>
              </a:ext>
            </a:extLst>
          </p:cNvPr>
          <p:cNvSpPr txBox="1"/>
          <p:nvPr/>
        </p:nvSpPr>
        <p:spPr>
          <a:xfrm>
            <a:off x="10744200" y="6023610"/>
            <a:ext cx="2743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05059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56D8326-A955-A130-6982-BA1318BB03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3815463"/>
              </p:ext>
            </p:extLst>
          </p:nvPr>
        </p:nvGraphicFramePr>
        <p:xfrm>
          <a:off x="2999232" y="1873250"/>
          <a:ext cx="6006338" cy="4356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C2EE769-EDEF-1D24-749F-C951B2F59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167" y="490220"/>
            <a:ext cx="1301649" cy="1205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453934-EA54-B18E-1D8D-EF8E30EDE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401" y="514350"/>
            <a:ext cx="1172782" cy="1181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F82928-BB90-1D25-70E5-0BA94C9AC2F3}"/>
              </a:ext>
            </a:extLst>
          </p:cNvPr>
          <p:cNvSpPr txBox="1"/>
          <p:nvPr/>
        </p:nvSpPr>
        <p:spPr>
          <a:xfrm>
            <a:off x="10744200" y="6023610"/>
            <a:ext cx="2743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59783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98B3E88-87E6-CEFA-7BB9-FF443EC585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7849800"/>
              </p:ext>
            </p:extLst>
          </p:nvPr>
        </p:nvGraphicFramePr>
        <p:xfrm>
          <a:off x="3298317" y="1873250"/>
          <a:ext cx="5619750" cy="4337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7634E64-79AF-D5E0-B965-08EE64039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167" y="490220"/>
            <a:ext cx="1301649" cy="1205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C3690D-CC74-A4FB-3E25-8FFFAC499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401" y="514350"/>
            <a:ext cx="1172782" cy="1181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5A84C6-3D36-B447-4CA3-F634EE2BFCE8}"/>
              </a:ext>
            </a:extLst>
          </p:cNvPr>
          <p:cNvSpPr txBox="1"/>
          <p:nvPr/>
        </p:nvSpPr>
        <p:spPr>
          <a:xfrm>
            <a:off x="10744200" y="6023610"/>
            <a:ext cx="2743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65797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9DA7D-E3C4-5BD8-C4CD-40251B2DA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B2DD4A-9189-4C43-1373-8269DD42D2F9}"/>
              </a:ext>
            </a:extLst>
          </p:cNvPr>
          <p:cNvSpPr txBox="1"/>
          <p:nvPr/>
        </p:nvSpPr>
        <p:spPr>
          <a:xfrm>
            <a:off x="2022629" y="1873250"/>
            <a:ext cx="822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Stations Making 2M Contacts &amp; The Number Of Contacts Made By Those Stations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CF2308-E042-E4C0-B5CE-E14C194C7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872" y="2365248"/>
            <a:ext cx="8076456" cy="3845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83390C-AFEE-F53B-8E6D-99E93BE22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167" y="490220"/>
            <a:ext cx="1301649" cy="1205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592A37-8145-DAF8-5531-8E7C85055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401" y="514350"/>
            <a:ext cx="1172782" cy="1181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18A332-FB8B-7218-80BA-402C21A1CD57}"/>
              </a:ext>
            </a:extLst>
          </p:cNvPr>
          <p:cNvSpPr txBox="1"/>
          <p:nvPr/>
        </p:nvSpPr>
        <p:spPr>
          <a:xfrm>
            <a:off x="10744200" y="6023610"/>
            <a:ext cx="2743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46158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69D6B70-C3DE-AD7F-D528-60691AB3A0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9985321"/>
              </p:ext>
            </p:extLst>
          </p:nvPr>
        </p:nvGraphicFramePr>
        <p:xfrm>
          <a:off x="1485900" y="1737361"/>
          <a:ext cx="9220200" cy="4240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73A2C90-E2F8-1EDA-9514-5849B56F7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167" y="490220"/>
            <a:ext cx="1301649" cy="1205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21A9B9-E269-DD2D-7FA9-6B0A76342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401" y="514350"/>
            <a:ext cx="1172782" cy="1181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C90A15-5D49-1176-959D-1AF44ACFFC02}"/>
              </a:ext>
            </a:extLst>
          </p:cNvPr>
          <p:cNvSpPr txBox="1"/>
          <p:nvPr/>
        </p:nvSpPr>
        <p:spPr>
          <a:xfrm>
            <a:off x="10744200" y="6023610"/>
            <a:ext cx="2743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6203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10386</TotalTime>
  <Words>430</Words>
  <Application>Microsoft Macintosh PowerPoint</Application>
  <PresentationFormat>Widescreen</PresentationFormat>
  <Paragraphs>57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SC ARES / SC AuxComm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 Webster</dc:creator>
  <cp:lastModifiedBy>R Webster</cp:lastModifiedBy>
  <cp:revision>74</cp:revision>
  <cp:lastPrinted>2025-10-31T16:38:50Z</cp:lastPrinted>
  <dcterms:created xsi:type="dcterms:W3CDTF">2025-10-21T15:37:47Z</dcterms:created>
  <dcterms:modified xsi:type="dcterms:W3CDTF">2025-10-31T20:11:55Z</dcterms:modified>
</cp:coreProperties>
</file>